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4" d="100"/>
          <a:sy n="74" d="100"/>
        </p:scale>
        <p:origin x="124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76926" y="4663299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Vaishnavi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18-05-2025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400" dirty="0" smtClean="0"/>
              <a:t>Data Wrangling involves </a:t>
            </a:r>
            <a:r>
              <a:rPr lang="en-US" sz="2400" dirty="0"/>
              <a:t>transforming raw data into a clean, structured, and usable format. It </a:t>
            </a:r>
            <a:r>
              <a:rPr lang="en-US" sz="2400" dirty="0" smtClean="0"/>
              <a:t>is a process </a:t>
            </a:r>
            <a:r>
              <a:rPr lang="en-US" sz="2400" dirty="0"/>
              <a:t>of "cleaning, structuring, and enriching". The </a:t>
            </a:r>
            <a:r>
              <a:rPr lang="en-US" sz="2400" dirty="0" smtClean="0"/>
              <a:t>steps involved </a:t>
            </a:r>
            <a:r>
              <a:rPr lang="en-US" sz="2400" dirty="0"/>
              <a:t>are: </a:t>
            </a:r>
            <a:endParaRPr lang="en-US" sz="2400" dirty="0" smtClean="0"/>
          </a:p>
          <a:p>
            <a:r>
              <a:rPr lang="en-US" sz="2400" dirty="0" smtClean="0"/>
              <a:t>Discovery</a:t>
            </a:r>
          </a:p>
          <a:p>
            <a:r>
              <a:rPr lang="en-US" sz="2400" dirty="0" smtClean="0"/>
              <a:t>Structuring</a:t>
            </a:r>
          </a:p>
          <a:p>
            <a:r>
              <a:rPr lang="en-US" sz="2400" dirty="0" smtClean="0"/>
              <a:t>Cleaning</a:t>
            </a:r>
          </a:p>
          <a:p>
            <a:r>
              <a:rPr lang="en-US" sz="2400" dirty="0" smtClean="0"/>
              <a:t>Enrichment</a:t>
            </a:r>
          </a:p>
          <a:p>
            <a:r>
              <a:rPr lang="en-US" sz="2400" dirty="0" smtClean="0"/>
              <a:t>Validation</a:t>
            </a:r>
          </a:p>
          <a:p>
            <a:r>
              <a:rPr lang="en-US" sz="2400" dirty="0" smtClean="0"/>
              <a:t>Publishing</a:t>
            </a:r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chart: </a:t>
            </a:r>
            <a:r>
              <a:rPr lang="en-US" dirty="0"/>
              <a:t>Bar charts excel at quickly visualizing and comparing different categories or groups of data.</a:t>
            </a:r>
            <a:endParaRPr lang="en-US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Pie chart: </a:t>
            </a:r>
            <a:r>
              <a:rPr lang="en-US" dirty="0"/>
              <a:t>Pie charts offer a straightforward way to visualize data, making it easy to understand proportions and comparisons within a whole.</a:t>
            </a:r>
            <a:endParaRPr lang="en-US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chart: </a:t>
            </a:r>
            <a:r>
              <a:rPr lang="en-US" dirty="0"/>
              <a:t>Line charts excel at visually representing trends and changes over time, making it easy to see patterns and identify relationships in data. 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400" dirty="0">
                <a:latin typeface="Abadi" panose="020B0604020104020204"/>
              </a:rPr>
              <a:t>Display the names of the unique launch sites in the space </a:t>
            </a:r>
            <a:r>
              <a:rPr lang="en-US" sz="2400" dirty="0" smtClean="0">
                <a:latin typeface="Abadi" panose="020B0604020104020204"/>
              </a:rPr>
              <a:t>mission</a:t>
            </a:r>
          </a:p>
          <a:p>
            <a:r>
              <a:rPr lang="en-US" sz="2400" dirty="0">
                <a:latin typeface="Abadi" panose="020B0604020104020204"/>
              </a:rPr>
              <a:t>Display 5 records where launch sites begin with the string 'CCA'</a:t>
            </a:r>
          </a:p>
          <a:p>
            <a:r>
              <a:rPr lang="en-US" sz="2400" dirty="0">
                <a:latin typeface="Abadi" panose="020B0604020104020204"/>
              </a:rPr>
              <a:t>Display the total payload mass carried by boosters launched by NASA (CRS)</a:t>
            </a:r>
          </a:p>
          <a:p>
            <a:r>
              <a:rPr lang="en-US" sz="2400" dirty="0" smtClean="0">
                <a:latin typeface="Abadi" panose="020B0604020104020204"/>
              </a:rPr>
              <a:t>Display </a:t>
            </a:r>
            <a:r>
              <a:rPr lang="en-US" sz="2400" dirty="0">
                <a:latin typeface="Abadi" panose="020B0604020104020204"/>
              </a:rPr>
              <a:t>average payload mass carried by booster version F9 </a:t>
            </a:r>
            <a:r>
              <a:rPr lang="en-US" sz="2400" dirty="0" smtClean="0">
                <a:latin typeface="Abadi" panose="020B0604020104020204"/>
              </a:rPr>
              <a:t>v1.1</a:t>
            </a:r>
          </a:p>
          <a:p>
            <a:r>
              <a:rPr lang="en-US" sz="2400" dirty="0">
                <a:latin typeface="Abadi" panose="020B0604020104020204"/>
              </a:rPr>
              <a:t>List the date when the first successful landing outcome in ground pad was </a:t>
            </a:r>
            <a:r>
              <a:rPr lang="en-US" sz="2400" dirty="0" smtClean="0">
                <a:latin typeface="Abadi" panose="020B0604020104020204"/>
              </a:rPr>
              <a:t>achieved</a:t>
            </a:r>
            <a:r>
              <a:rPr lang="en-US" sz="2400" dirty="0">
                <a:latin typeface="Abadi" panose="020B0604020104020204"/>
              </a:rPr>
              <a:t>.</a:t>
            </a:r>
          </a:p>
          <a:p>
            <a:r>
              <a:rPr lang="en-US" sz="2400" dirty="0">
                <a:latin typeface="Abadi" panose="020B0604020104020204"/>
              </a:rPr>
              <a:t>List the names of the boosters which have success in drone ship and have payload mass greater than 4000 but less than </a:t>
            </a:r>
            <a:r>
              <a:rPr lang="en-US" sz="2400" dirty="0" smtClean="0">
                <a:latin typeface="Abadi" panose="020B0604020104020204"/>
              </a:rPr>
              <a:t>6000.</a:t>
            </a:r>
            <a:endParaRPr lang="en-US" sz="2400" dirty="0">
              <a:latin typeface="Abadi" panose="020B0604020104020204"/>
            </a:endParaRP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Markers, circles, and lines in Folium maps offer versatile ways to visualize spatial data. </a:t>
            </a:r>
            <a:endParaRPr lang="en-US" sz="2400" dirty="0" smtClean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1" dirty="0" smtClean="0"/>
              <a:t>Markers</a:t>
            </a:r>
            <a:r>
              <a:rPr lang="en-US" sz="2400" dirty="0" smtClean="0"/>
              <a:t> </a:t>
            </a:r>
            <a:r>
              <a:rPr lang="en-US" sz="2400" dirty="0"/>
              <a:t>are ideal for pinpointing exact locations like landmarks or user positions, with support for custom icons and pop-ups to add context. </a:t>
            </a:r>
            <a:endParaRPr lang="en-US" sz="2400" dirty="0" smtClean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1" dirty="0" smtClean="0"/>
              <a:t>Circles</a:t>
            </a:r>
            <a:r>
              <a:rPr lang="en-US" sz="2400" dirty="0" smtClean="0"/>
              <a:t> </a:t>
            </a:r>
            <a:r>
              <a:rPr lang="en-US" sz="2400" dirty="0"/>
              <a:t>are great for representing areas of influence or coverage, with adjustable radii for visualizing ranges or densities more efficiently than clusters of </a:t>
            </a:r>
            <a:r>
              <a:rPr lang="en-US" sz="2400" dirty="0" smtClean="0"/>
              <a:t>markers.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1" dirty="0" smtClean="0"/>
              <a:t>Lines</a:t>
            </a:r>
            <a:r>
              <a:rPr lang="en-US" sz="2400" dirty="0" smtClean="0"/>
              <a:t> </a:t>
            </a:r>
            <a:r>
              <a:rPr lang="en-US" sz="2400" dirty="0"/>
              <a:t>or polylines are perfect for connecting multiple points, making them useful for route mapping, path analysis, and highlighting connections. 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3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Bar Plots: </a:t>
            </a:r>
            <a:r>
              <a:rPr lang="en-US" sz="3000" dirty="0">
                <a:latin typeface="Abadi" panose="020B0604020104020204"/>
              </a:rPr>
              <a:t>Bar plots are useful for comparing different categories or groups</a:t>
            </a:r>
            <a:r>
              <a:rPr lang="en-US" sz="3000" dirty="0" smtClean="0">
                <a:latin typeface="Abadi" panose="020B0604020104020204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3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Scatter Plots: </a:t>
            </a:r>
            <a:r>
              <a:rPr lang="en-US" sz="3000" dirty="0">
                <a:latin typeface="Abadi" panose="020B0604020104020204"/>
              </a:rPr>
              <a:t>Scatter plots are great for visualizing the relationship between two variables</a:t>
            </a:r>
            <a:r>
              <a:rPr lang="en-US" sz="3000" dirty="0" smtClean="0">
                <a:latin typeface="Abadi" panose="020B0604020104020204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3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Histogram: </a:t>
            </a:r>
            <a:r>
              <a:rPr lang="en-US" sz="3000" dirty="0">
                <a:latin typeface="Abadi" panose="020B0604020104020204"/>
              </a:rPr>
              <a:t>Histograms are used to display the distribution of a dataset. </a:t>
            </a:r>
            <a:endParaRPr lang="en-US" sz="3000" dirty="0" smtClean="0">
              <a:latin typeface="Abadi" panose="020B060402010402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3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Pie charts: </a:t>
            </a:r>
            <a:r>
              <a:rPr lang="en-US" sz="3000" dirty="0">
                <a:latin typeface="Abadi" panose="020B0604020104020204"/>
              </a:rPr>
              <a:t>Pie charts are useful for showing the proportions of categories.</a:t>
            </a:r>
            <a:endParaRPr lang="en-US" sz="3000" dirty="0">
              <a:solidFill>
                <a:schemeClr val="accent3">
                  <a:lumMod val="25000"/>
                </a:schemeClr>
              </a:solidFill>
              <a:latin typeface="Abadi" panose="020B0604020104020204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numCol="2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Classification Metrics is about predicting the </a:t>
            </a:r>
            <a:r>
              <a:rPr lang="en-US" sz="1800" dirty="0" smtClean="0"/>
              <a:t>class </a:t>
            </a:r>
            <a:r>
              <a:rPr lang="en-US" sz="1800" dirty="0"/>
              <a:t>labels given input data. In binary classification, there are only two possible output classes(i.e., Dichotomy). In multiclass classification, more than two possible classes can be present. I’ll focus only on </a:t>
            </a:r>
            <a:r>
              <a:rPr lang="en-US" sz="1800" dirty="0" smtClean="0"/>
              <a:t>binary classification.</a:t>
            </a:r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062" y="1509628"/>
            <a:ext cx="5425910" cy="498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5600" dirty="0" smtClean="0">
                <a:solidFill>
                  <a:schemeClr val="tx1"/>
                </a:solidFill>
              </a:rPr>
              <a:t> </a:t>
            </a:r>
            <a:r>
              <a:rPr lang="en-US" sz="7200" dirty="0">
                <a:solidFill>
                  <a:schemeClr val="tx1"/>
                </a:solidFill>
                <a:latin typeface="Abadi" panose="020B0604020104020204"/>
              </a:rPr>
              <a:t>Data is collected in data collection methodology through various methods, including surveys, interviews, observations, and focus groups. </a:t>
            </a:r>
            <a:endParaRPr lang="en-US" sz="7200" dirty="0" smtClean="0">
              <a:solidFill>
                <a:schemeClr val="tx1"/>
              </a:solidFill>
              <a:latin typeface="Abadi" panose="020B0604020104020204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200" dirty="0" smtClean="0">
                <a:solidFill>
                  <a:schemeClr val="tx1"/>
                </a:solidFill>
                <a:latin typeface="Abadi" panose="020B0604020104020204"/>
              </a:rPr>
              <a:t>By preparing </a:t>
            </a:r>
            <a:r>
              <a:rPr lang="en-US" sz="7200" dirty="0">
                <a:solidFill>
                  <a:schemeClr val="tx1"/>
                </a:solidFill>
                <a:latin typeface="Abadi" panose="020B0604020104020204"/>
              </a:rPr>
              <a:t>raw data for analysis by cleaning, structuring, and transforming it into a usable </a:t>
            </a:r>
            <a:r>
              <a:rPr lang="en-US" sz="7200" dirty="0" smtClean="0">
                <a:solidFill>
                  <a:schemeClr val="tx1"/>
                </a:solidFill>
                <a:latin typeface="Abadi" panose="020B0604020104020204"/>
              </a:rPr>
              <a:t>format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200" dirty="0" smtClean="0">
                <a:solidFill>
                  <a:schemeClr val="tx1"/>
                </a:solidFill>
                <a:latin typeface="Abadi" panose="020B0604020104020204"/>
              </a:rPr>
              <a:t>Define </a:t>
            </a:r>
            <a:r>
              <a:rPr lang="en-US" sz="7200" dirty="0">
                <a:solidFill>
                  <a:schemeClr val="tx1"/>
                </a:solidFill>
                <a:latin typeface="Abadi" panose="020B0604020104020204"/>
              </a:rPr>
              <a:t>the problem, </a:t>
            </a:r>
            <a:r>
              <a:rPr lang="en-US" sz="7200" dirty="0" smtClean="0">
                <a:solidFill>
                  <a:schemeClr val="tx1"/>
                </a:solidFill>
                <a:latin typeface="Abadi" panose="020B0604020104020204"/>
              </a:rPr>
              <a:t>gather </a:t>
            </a:r>
            <a:r>
              <a:rPr lang="en-US" sz="7200" dirty="0">
                <a:solidFill>
                  <a:schemeClr val="tx1"/>
                </a:solidFill>
                <a:latin typeface="Abadi" panose="020B0604020104020204"/>
              </a:rPr>
              <a:t>and </a:t>
            </a:r>
            <a:r>
              <a:rPr lang="en-US" sz="7200" dirty="0" smtClean="0">
                <a:solidFill>
                  <a:schemeClr val="tx1"/>
                </a:solidFill>
                <a:latin typeface="Abadi" panose="020B0604020104020204"/>
              </a:rPr>
              <a:t>preprocess </a:t>
            </a:r>
            <a:r>
              <a:rPr lang="en-US" sz="7200" dirty="0">
                <a:solidFill>
                  <a:schemeClr val="tx1"/>
                </a:solidFill>
                <a:latin typeface="Abadi" panose="020B0604020104020204"/>
              </a:rPr>
              <a:t>data, </a:t>
            </a:r>
            <a:r>
              <a:rPr lang="en-US" sz="7200" dirty="0" smtClean="0">
                <a:solidFill>
                  <a:schemeClr val="tx1"/>
                </a:solidFill>
                <a:latin typeface="Abadi" panose="020B0604020104020204"/>
              </a:rPr>
              <a:t>choose </a:t>
            </a:r>
            <a:r>
              <a:rPr lang="en-US" sz="7200" dirty="0">
                <a:solidFill>
                  <a:schemeClr val="tx1"/>
                </a:solidFill>
                <a:latin typeface="Abadi" panose="020B0604020104020204"/>
              </a:rPr>
              <a:t>an algorithm, </a:t>
            </a:r>
            <a:r>
              <a:rPr lang="en-US" sz="7200" dirty="0" smtClean="0">
                <a:solidFill>
                  <a:schemeClr val="tx1"/>
                </a:solidFill>
                <a:latin typeface="Abadi" panose="020B0604020104020204"/>
              </a:rPr>
              <a:t>train </a:t>
            </a:r>
            <a:r>
              <a:rPr lang="en-US" sz="7200" dirty="0">
                <a:solidFill>
                  <a:schemeClr val="tx1"/>
                </a:solidFill>
                <a:latin typeface="Abadi" panose="020B0604020104020204"/>
              </a:rPr>
              <a:t>and </a:t>
            </a:r>
            <a:r>
              <a:rPr lang="en-US" sz="7200" dirty="0" smtClean="0">
                <a:solidFill>
                  <a:schemeClr val="tx1"/>
                </a:solidFill>
                <a:latin typeface="Abadi" panose="020B0604020104020204"/>
              </a:rPr>
              <a:t>evaluate </a:t>
            </a:r>
            <a:r>
              <a:rPr lang="en-US" sz="7200" dirty="0">
                <a:solidFill>
                  <a:schemeClr val="tx1"/>
                </a:solidFill>
                <a:latin typeface="Abadi" panose="020B0604020104020204"/>
              </a:rPr>
              <a:t>the model, </a:t>
            </a:r>
            <a:r>
              <a:rPr lang="en-US" sz="7200" dirty="0" smtClean="0">
                <a:solidFill>
                  <a:schemeClr val="tx1"/>
                </a:solidFill>
                <a:latin typeface="Abadi" panose="020B0604020104020204"/>
              </a:rPr>
              <a:t>hyper parameter </a:t>
            </a:r>
            <a:r>
              <a:rPr lang="en-US" sz="7200" dirty="0">
                <a:solidFill>
                  <a:schemeClr val="tx1"/>
                </a:solidFill>
                <a:latin typeface="Abadi" panose="020B0604020104020204"/>
              </a:rPr>
              <a:t>tuning, and </a:t>
            </a:r>
            <a:r>
              <a:rPr lang="en-US" sz="7200" dirty="0" err="1" smtClean="0">
                <a:solidFill>
                  <a:schemeClr val="tx1"/>
                </a:solidFill>
                <a:latin typeface="Abadi" panose="020B0604020104020204"/>
              </a:rPr>
              <a:t>interprete</a:t>
            </a:r>
            <a:r>
              <a:rPr lang="en-US" sz="7200" dirty="0" smtClean="0">
                <a:solidFill>
                  <a:schemeClr val="tx1"/>
                </a:solidFill>
                <a:latin typeface="Abadi" panose="020B0604020104020204"/>
              </a:rPr>
              <a:t> </a:t>
            </a:r>
            <a:r>
              <a:rPr lang="en-US" sz="7200" dirty="0">
                <a:solidFill>
                  <a:schemeClr val="tx1"/>
                </a:solidFill>
                <a:latin typeface="Abadi" panose="020B0604020104020204"/>
              </a:rPr>
              <a:t>the results</a:t>
            </a:r>
            <a:endParaRPr lang="en-US" sz="72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72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dirty="0" smtClean="0"/>
              <a:t>Data is collected through </a:t>
            </a:r>
            <a:r>
              <a:rPr lang="en-US" dirty="0"/>
              <a:t>a multi-stage process </a:t>
            </a:r>
            <a:r>
              <a:rPr lang="en-US" dirty="0" smtClean="0"/>
              <a:t>which involves: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 smtClean="0"/>
              <a:t>Identifying </a:t>
            </a:r>
            <a:r>
              <a:rPr lang="en-US" dirty="0"/>
              <a:t>the </a:t>
            </a:r>
            <a:r>
              <a:rPr lang="en-US" dirty="0" smtClean="0"/>
              <a:t>objectives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/>
              <a:t>D</a:t>
            </a:r>
            <a:r>
              <a:rPr lang="en-US" dirty="0" smtClean="0"/>
              <a:t>etermining </a:t>
            </a:r>
            <a:r>
              <a:rPr lang="en-US" dirty="0"/>
              <a:t>data </a:t>
            </a:r>
            <a:r>
              <a:rPr lang="en-US" dirty="0" smtClean="0"/>
              <a:t>sources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 smtClean="0"/>
              <a:t>Designing </a:t>
            </a:r>
            <a:r>
              <a:rPr lang="en-US" dirty="0"/>
              <a:t>collection </a:t>
            </a:r>
            <a:r>
              <a:rPr lang="en-US" dirty="0" smtClean="0"/>
              <a:t>methods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 smtClean="0"/>
              <a:t>Gathering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 smtClean="0"/>
              <a:t>Cleaning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/>
              <a:t>O</a:t>
            </a:r>
            <a:r>
              <a:rPr lang="en-US" dirty="0" smtClean="0"/>
              <a:t>rganizing </a:t>
            </a:r>
            <a:r>
              <a:rPr lang="en-US" dirty="0"/>
              <a:t>the data for analysis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SpaceX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 </a:t>
            </a:r>
            <a:r>
              <a:rPr lang="en-US" dirty="0" smtClean="0"/>
              <a:t>“Identifying </a:t>
            </a:r>
            <a:r>
              <a:rPr lang="en-US" dirty="0"/>
              <a:t>research questions," </a:t>
            </a:r>
            <a:r>
              <a:rPr lang="en-US" dirty="0" smtClean="0"/>
              <a:t>“Source </a:t>
            </a:r>
            <a:r>
              <a:rPr lang="en-US" dirty="0"/>
              <a:t>validation," </a:t>
            </a:r>
            <a:r>
              <a:rPr lang="en-US" dirty="0" smtClean="0"/>
              <a:t>“Method </a:t>
            </a:r>
            <a:r>
              <a:rPr lang="en-US" dirty="0"/>
              <a:t>selection," </a:t>
            </a:r>
            <a:r>
              <a:rPr lang="en-US" dirty="0" smtClean="0"/>
              <a:t>“Data </a:t>
            </a:r>
            <a:r>
              <a:rPr lang="en-US" dirty="0"/>
              <a:t>extraction," and </a:t>
            </a:r>
            <a:r>
              <a:rPr lang="en-US" dirty="0" smtClean="0"/>
              <a:t>“Quality </a:t>
            </a:r>
            <a:r>
              <a:rPr lang="en-US" dirty="0"/>
              <a:t>assurance". 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https://github.com/saisree91/data_science_notebook1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262" y="1796761"/>
            <a:ext cx="5461000" cy="419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Web </a:t>
            </a:r>
            <a:r>
              <a:rPr lang="en-US" sz="2400" dirty="0" smtClean="0"/>
              <a:t>scraping</a:t>
            </a:r>
            <a:r>
              <a:rPr lang="en-US" sz="2400" b="1" dirty="0"/>
              <a:t> </a:t>
            </a:r>
            <a:r>
              <a:rPr lang="en-US" sz="2400" dirty="0"/>
              <a:t>is an automatic method to obtain large amounts of data from </a:t>
            </a:r>
            <a:r>
              <a:rPr lang="en-US" sz="2400" dirty="0" smtClean="0"/>
              <a:t>websites</a:t>
            </a:r>
            <a:endParaRPr lang="en-US" sz="24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latin typeface="Abadi" panose="020B0604020104020204" pitchFamily="34" charset="0"/>
              </a:rPr>
              <a:t>https://github.com/saisree91/Assignment-Webscraping</a:t>
            </a:r>
            <a:endParaRPr lang="en-US" sz="2400" dirty="0"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262" y="1704659"/>
            <a:ext cx="5460999" cy="432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155be751-a274-42e8-93fb-f39d3b9bccc8"/>
    <ds:schemaRef ds:uri="http://purl.org/dc/elements/1.1/"/>
    <ds:schemaRef ds:uri="http://schemas.microsoft.com/office/2006/metadata/properties"/>
    <ds:schemaRef ds:uri="f80a141d-92ca-4d3d-9308-f7e7b1d44ce8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</TotalTime>
  <Words>1292</Words>
  <Application>Microsoft Office PowerPoint</Application>
  <PresentationFormat>Widescreen</PresentationFormat>
  <Paragraphs>243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Dell</cp:lastModifiedBy>
  <cp:revision>203</cp:revision>
  <dcterms:created xsi:type="dcterms:W3CDTF">2021-04-29T18:58:34Z</dcterms:created>
  <dcterms:modified xsi:type="dcterms:W3CDTF">2025-05-18T17:13:45Z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